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69" r:id="rId6"/>
    <p:sldId id="266" r:id="rId7"/>
    <p:sldId id="259" r:id="rId8"/>
    <p:sldId id="262" r:id="rId9"/>
    <p:sldId id="263" r:id="rId10"/>
    <p:sldId id="267" r:id="rId11"/>
    <p:sldId id="268" r:id="rId12"/>
    <p:sldId id="260" r:id="rId13"/>
    <p:sldId id="273" r:id="rId14"/>
    <p:sldId id="27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90"/>
    <a:srgbClr val="01D7C1"/>
    <a:srgbClr val="F2B200"/>
    <a:srgbClr val="FB7501"/>
    <a:srgbClr val="C09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18848-AA89-43A1-80F2-1C23A96C9C41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9015-E411-453C-94AE-FAF7BD9145DD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37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49015-E411-453C-94AE-FAF7BD9145D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2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9ED6-91B5-44F9-9BC6-40507DB7DC89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7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3319-FB59-4BA5-AF91-7B9DC1FECB3B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6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0DCD-589A-44C2-AABB-0B4C3F8266D1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40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4B47-4EB1-49D2-A9F4-0F0E55E090A4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8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400F-3401-4D54-9908-30E8D8B95AF4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5ACF7-AAF8-4CF5-936C-596F06260E46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9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327F-598C-43C1-A04B-91535BA7F309}" type="datetime1">
              <a:rPr lang="ru-RU" smtClean="0"/>
              <a:t>06.06.2025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9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63D6-F266-443C-9502-8F000AEC7B6C}" type="datetime1">
              <a:rPr lang="ru-RU" smtClean="0"/>
              <a:t>06.06.2025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18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DDF5-D1D3-4CBB-A628-46737B618B5C}" type="datetime1">
              <a:rPr lang="ru-RU" smtClean="0"/>
              <a:t>06.06.2025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97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B3D1-AB01-421E-BE9F-CC0CBF3825BF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93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CEB8-73E4-49A9-922A-22DFDF5AFFA5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5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6A559-826C-47D5-9E63-D9191287B27D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83D15-7060-421D-8550-BBB6CEC7AE9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971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FCEEC-7C5A-36C1-CD30-176A17D37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7805"/>
            <a:ext cx="9043358" cy="3486110"/>
          </a:xfrm>
        </p:spPr>
        <p:txBody>
          <a:bodyPr>
            <a:normAutofit fontScale="90000"/>
          </a:bodyPr>
          <a:lstStyle/>
          <a:p>
            <a:r>
              <a:rPr lang="uk-UA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Компʼютерний</a:t>
            </a:r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розрахунок процесу набору висоти літаком з врахуванням </a:t>
            </a:r>
            <a:r>
              <a:rPr lang="en-US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 deviation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299E400-DFCE-F328-EB51-807D9814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058" y="5441273"/>
            <a:ext cx="5951415" cy="901460"/>
          </a:xfrm>
        </p:spPr>
        <p:txBody>
          <a:bodyPr/>
          <a:lstStyle/>
          <a:p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</a:t>
            </a:r>
            <a:r>
              <a:rPr lang="en-GB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b="1" dirty="0" err="1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Локоть</a:t>
            </a:r>
            <a:r>
              <a:rPr lang="uk-UA" b="1" dirty="0">
                <a:solidFill>
                  <a:srgbClr val="01D7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О.</a:t>
            </a:r>
          </a:p>
          <a:p>
            <a:r>
              <a:rPr lang="uk-UA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Науковий керівник</a:t>
            </a:r>
            <a:r>
              <a:rPr lang="en-GB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uk-UA" b="1" dirty="0">
                <a:solidFill>
                  <a:srgbClr val="00E1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Баран М. О.</a:t>
            </a:r>
            <a:endParaRPr lang="ru-RU" b="1" dirty="0">
              <a:solidFill>
                <a:srgbClr val="00E1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1A4097-5838-4291-83DE-885C0803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354"/>
            <a:ext cx="4178267" cy="1958668"/>
          </a:xfrm>
          <a:prstGeom prst="rect">
            <a:avLst/>
          </a:prstGeom>
        </p:spPr>
      </p:pic>
      <p:pic>
        <p:nvPicPr>
          <p:cNvPr id="16" name="Графіка 15">
            <a:extLst>
              <a:ext uri="{FF2B5EF4-FFF2-40B4-BE49-F238E27FC236}">
                <a16:creationId xmlns:a16="http://schemas.microsoft.com/office/drawing/2014/main" id="{0F7CBC5A-0D29-40E2-1DAA-5928C45D0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2766" y="-832362"/>
            <a:ext cx="5839234" cy="34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1D25CA9-E296-3918-1A16-02107AA3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96705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Навігаційні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точки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аервеї</a:t>
            </a:r>
            <a:endParaRPr lang="uk-U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F6C6D8-2FEA-83C2-1954-5FFFF4F29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4475" y="1422268"/>
            <a:ext cx="106775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Навігаційні точки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waypoints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з’єднуються ребрами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airways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утворюючи граф маршрутів.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Аервеї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фіксовані повітряні коридори для безпечного руху літаків.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Використовується база даних (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vertices_esp.json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для координат точок.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B09886-8196-F979-071F-67ABBB0B2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9910" r="7287" b="7359"/>
          <a:stretch>
            <a:fillRect/>
          </a:stretch>
        </p:blipFill>
        <p:spPr bwMode="auto">
          <a:xfrm>
            <a:off x="847725" y="2510522"/>
            <a:ext cx="5629276" cy="335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8B3001-35C9-3BA4-E7A2-E07ABBB5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7031F6F-A582-006E-8AFF-B0BECD30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705" y="5969881"/>
            <a:ext cx="1910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uk-UA" altLang="uk-UA" sz="1800" dirty="0" err="1">
                <a:latin typeface="Arial" panose="020B0604020202020204" pitchFamily="34" charset="0"/>
              </a:rPr>
              <a:t>Аервеї</a:t>
            </a:r>
            <a:r>
              <a:rPr lang="uk-UA" altLang="uk-UA" sz="1800" dirty="0">
                <a:latin typeface="Arial" panose="020B0604020202020204" pitchFamily="34" charset="0"/>
              </a:rPr>
              <a:t> (Іспанії)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BDD8F0F-1CB9-7D00-8421-89FAF86D7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10322" r="11795" b="5452"/>
          <a:stretch>
            <a:fillRect/>
          </a:stretch>
        </p:blipFill>
        <p:spPr bwMode="auto">
          <a:xfrm>
            <a:off x="6477000" y="2510523"/>
            <a:ext cx="5658661" cy="33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5743956-8E80-0E28-A9D8-8EAE787D9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954" y="5969881"/>
            <a:ext cx="23544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uk-UA" altLang="uk-UA" sz="1800" dirty="0">
                <a:latin typeface="Arial" panose="020B0604020202020204" pitchFamily="34" charset="0"/>
              </a:rPr>
              <a:t>Аеропорти (Іспанії)</a:t>
            </a:r>
          </a:p>
        </p:txBody>
      </p:sp>
    </p:spTree>
    <p:extLst>
      <p:ext uri="{BB962C8B-B14F-4D97-AF65-F5344CB8AC3E}">
        <p14:creationId xmlns:p14="http://schemas.microsoft.com/office/powerpoint/2010/main" val="6231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B4E5-D214-B128-2C5F-570BC6D55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41EBD93-CFE0-419B-CD2A-86267B8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223891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Маршрути які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задані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програмі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замовчуванню</a:t>
            </a:r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7BA22C-88AC-E3B8-FFC3-75A1DEA94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7C49643-13ED-F3D1-CA44-5EAA0C34F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811" y="5582896"/>
            <a:ext cx="3954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800" dirty="0">
                <a:latin typeface="Arial" panose="020B0604020202020204" pitchFamily="34" charset="0"/>
              </a:rPr>
              <a:t>BARCELONA - GRANADA ARMILLA</a:t>
            </a:r>
            <a:endParaRPr lang="uk-UA" altLang="uk-UA" sz="18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E63615-74AB-670C-391C-2190C1071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829" y="5582896"/>
            <a:ext cx="3371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800" dirty="0">
                <a:latin typeface="Arial" panose="020B0604020202020204" pitchFamily="34" charset="0"/>
              </a:rPr>
              <a:t>LA CORUNA - BARCELONA</a:t>
            </a:r>
            <a:endParaRPr lang="uk-UA" altLang="uk-UA" sz="1800" dirty="0"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C6835B-A403-66A4-D657-3FCC6FA4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1" y="1832826"/>
            <a:ext cx="5553038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D1A640-70F7-D374-328E-6B923791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79" y="1797208"/>
            <a:ext cx="5553039" cy="35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7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CC2E6-E88D-E869-F9EF-C2080747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907" y="199602"/>
            <a:ext cx="9128185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Візуалізація програми 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CAAA3E4-9CC9-4F42-7325-58E54E61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279" y="5948932"/>
            <a:ext cx="10515600" cy="36512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(</a:t>
            </a:r>
            <a:r>
              <a:rPr lang="uk-UA" dirty="0"/>
              <a:t>О</a:t>
            </a:r>
            <a:r>
              <a:rPr lang="ru-RU" dirty="0" err="1"/>
              <a:t>птимальна</a:t>
            </a:r>
            <a:r>
              <a:rPr lang="ru-RU" dirty="0"/>
              <a:t> </a:t>
            </a:r>
            <a:r>
              <a:rPr lang="ru-RU" dirty="0" err="1"/>
              <a:t>висота</a:t>
            </a:r>
            <a:r>
              <a:rPr lang="ru-RU" dirty="0"/>
              <a:t> 350</a:t>
            </a:r>
            <a:r>
              <a:rPr lang="en-US" dirty="0"/>
              <a:t>FL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ED7E6-8AD2-7DC0-3FDB-A440B276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F8605B-3658-CD55-6F2B-538DA540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4" y="1351786"/>
            <a:ext cx="9816550" cy="44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95872AAA-7A31-D45F-22F2-8D5A31AD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12"/>
          <a:stretch>
            <a:fillRect/>
          </a:stretch>
        </p:blipFill>
        <p:spPr>
          <a:xfrm>
            <a:off x="465826" y="721444"/>
            <a:ext cx="11341710" cy="5135892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6FF052E-23AC-A856-C7C7-AC3AA2C9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83D15-7060-421D-8550-BBB6CEC7AE9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10AD-D741-CBD0-F537-81B879C2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DA91B3-113B-31AE-E559-1A5FD2EBAF84}"/>
              </a:ext>
            </a:extLst>
          </p:cNvPr>
          <p:cNvSpPr txBox="1">
            <a:spLocks/>
          </p:cNvSpPr>
          <p:nvPr/>
        </p:nvSpPr>
        <p:spPr>
          <a:xfrm>
            <a:off x="15182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Результати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D1067-556C-2C27-9D52-5D36E4EC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graphicFrame>
        <p:nvGraphicFramePr>
          <p:cNvPr id="13" name="Місце для вмісту 12">
            <a:extLst>
              <a:ext uri="{FF2B5EF4-FFF2-40B4-BE49-F238E27FC236}">
                <a16:creationId xmlns:a16="http://schemas.microsoft.com/office/drawing/2014/main" id="{3C8F099F-193B-2555-7EA4-7FD527B93A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71534"/>
              </p:ext>
            </p:extLst>
          </p:nvPr>
        </p:nvGraphicFramePr>
        <p:xfrm>
          <a:off x="1386233" y="1013937"/>
          <a:ext cx="10710875" cy="5653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792">
                  <a:extLst>
                    <a:ext uri="{9D8B030D-6E8A-4147-A177-3AD203B41FA5}">
                      <a16:colId xmlns:a16="http://schemas.microsoft.com/office/drawing/2014/main" val="2217436898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255548198"/>
                    </a:ext>
                  </a:extLst>
                </a:gridCol>
                <a:gridCol w="1485708">
                  <a:extLst>
                    <a:ext uri="{9D8B030D-6E8A-4147-A177-3AD203B41FA5}">
                      <a16:colId xmlns:a16="http://schemas.microsoft.com/office/drawing/2014/main" val="2452739958"/>
                    </a:ext>
                  </a:extLst>
                </a:gridCol>
                <a:gridCol w="1133667">
                  <a:extLst>
                    <a:ext uri="{9D8B030D-6E8A-4147-A177-3AD203B41FA5}">
                      <a16:colId xmlns:a16="http://schemas.microsoft.com/office/drawing/2014/main" val="1944378002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1400753712"/>
                    </a:ext>
                  </a:extLst>
                </a:gridCol>
                <a:gridCol w="1657439">
                  <a:extLst>
                    <a:ext uri="{9D8B030D-6E8A-4147-A177-3AD203B41FA5}">
                      <a16:colId xmlns:a16="http://schemas.microsoft.com/office/drawing/2014/main" val="3646145584"/>
                    </a:ext>
                  </a:extLst>
                </a:gridCol>
                <a:gridCol w="1324244">
                  <a:extLst>
                    <a:ext uri="{9D8B030D-6E8A-4147-A177-3AD203B41FA5}">
                      <a16:colId xmlns:a16="http://schemas.microsoft.com/office/drawing/2014/main" val="1041708209"/>
                    </a:ext>
                  </a:extLst>
                </a:gridCol>
              </a:tblGrid>
              <a:tr h="31181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Route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Mass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ISA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Optimal FL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Fuel</a:t>
                      </a:r>
                      <a:r>
                        <a:rPr lang="uk-UA" sz="1300" kern="0" dirty="0">
                          <a:effectLst/>
                        </a:rPr>
                        <a:t> </a:t>
                      </a:r>
                      <a:r>
                        <a:rPr lang="uk-UA" sz="1300" kern="0" dirty="0" err="1">
                          <a:effectLst/>
                        </a:rPr>
                        <a:t>Consumption</a:t>
                      </a:r>
                      <a:r>
                        <a:rPr lang="uk-UA" sz="1300" kern="0" dirty="0">
                          <a:effectLst/>
                        </a:rPr>
                        <a:t> (</a:t>
                      </a:r>
                      <a:r>
                        <a:rPr lang="uk-UA" sz="1300" kern="0" dirty="0" err="1">
                          <a:effectLst/>
                        </a:rPr>
                        <a:t>kg</a:t>
                      </a:r>
                      <a:r>
                        <a:rPr lang="uk-UA" sz="1300" kern="0" dirty="0">
                          <a:effectLst/>
                        </a:rPr>
                        <a:t>)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 err="1">
                          <a:effectLst/>
                        </a:rPr>
                        <a:t>Final</a:t>
                      </a:r>
                      <a:r>
                        <a:rPr lang="uk-UA" sz="1300" kern="0" dirty="0">
                          <a:effectLst/>
                        </a:rPr>
                        <a:t> </a:t>
                      </a:r>
                      <a:r>
                        <a:rPr lang="uk-UA" sz="1300" kern="0" dirty="0" err="1">
                          <a:effectLst/>
                        </a:rPr>
                        <a:t>Mass</a:t>
                      </a:r>
                      <a:r>
                        <a:rPr lang="uk-UA" sz="1300" kern="0" dirty="0">
                          <a:effectLst/>
                        </a:rPr>
                        <a:t> (</a:t>
                      </a:r>
                      <a:r>
                        <a:rPr lang="uk-UA" sz="1300" kern="0" dirty="0" err="1">
                          <a:effectLst/>
                        </a:rPr>
                        <a:t>kg</a:t>
                      </a:r>
                      <a:r>
                        <a:rPr lang="uk-UA" sz="1300" kern="0" dirty="0">
                          <a:effectLst/>
                        </a:rPr>
                        <a:t>)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Flight Time (min)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290181961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LA CORUNA BARCELONA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</a:t>
                      </a:r>
                      <a:r>
                        <a:rPr lang="en-US" sz="1300" kern="0" dirty="0">
                          <a:effectLst/>
                        </a:rPr>
                        <a:t>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26</a:t>
                      </a:r>
                      <a:r>
                        <a:rPr lang="en-US" sz="1300" kern="0">
                          <a:effectLst/>
                        </a:rPr>
                        <a:t>67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9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40803,4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</a:t>
                      </a:r>
                      <a:r>
                        <a:rPr lang="en-US" sz="1300" kern="0">
                          <a:effectLst/>
                        </a:rPr>
                        <a:t>2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1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262799859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43253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5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</a:t>
                      </a:r>
                      <a:r>
                        <a:rPr lang="en-US" sz="1300" kern="0">
                          <a:effectLst/>
                        </a:rPr>
                        <a:t>10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2609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</a:t>
                      </a:r>
                      <a:r>
                        <a:rPr lang="en-US" sz="1300" kern="0">
                          <a:effectLst/>
                        </a:rPr>
                        <a:t>874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102.4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4166207580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</a:t>
                      </a:r>
                      <a:r>
                        <a:rPr lang="en-US" sz="1300" kern="0">
                          <a:effectLst/>
                        </a:rPr>
                        <a:t>10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25</a:t>
                      </a:r>
                      <a:r>
                        <a:rPr lang="en-US" sz="1300" kern="0" dirty="0">
                          <a:effectLst/>
                        </a:rPr>
                        <a:t>83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</a:t>
                      </a:r>
                      <a:r>
                        <a:rPr lang="en-US" sz="1300" kern="0">
                          <a:effectLst/>
                        </a:rPr>
                        <a:t>900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102</a:t>
                      </a:r>
                      <a:r>
                        <a:rPr lang="en-US" sz="1300" kern="0">
                          <a:effectLst/>
                        </a:rPr>
                        <a:t>.6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170233404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-5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410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2577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40905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103.1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084692275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43253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-15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4</a:t>
                      </a:r>
                      <a:r>
                        <a:rPr lang="en-US" sz="1300" kern="0" dirty="0">
                          <a:effectLst/>
                        </a:rPr>
                        <a:t>10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2</a:t>
                      </a:r>
                      <a:r>
                        <a:rPr lang="en-US" sz="1300" kern="0">
                          <a:effectLst/>
                        </a:rPr>
                        <a:t>566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409</a:t>
                      </a:r>
                      <a:r>
                        <a:rPr lang="en-US" sz="1300" kern="0">
                          <a:effectLst/>
                        </a:rPr>
                        <a:t>16.7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10</a:t>
                      </a:r>
                      <a:r>
                        <a:rPr lang="en-US" sz="1300" kern="0">
                          <a:effectLst/>
                        </a:rPr>
                        <a:t>4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1766723317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-15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3</a:t>
                      </a:r>
                      <a:r>
                        <a:rPr lang="en-US" sz="1300" kern="0" dirty="0">
                          <a:effectLst/>
                        </a:rPr>
                        <a:t>50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3</a:t>
                      </a:r>
                      <a:r>
                        <a:rPr lang="en-US" sz="1300" kern="0" dirty="0">
                          <a:effectLst/>
                        </a:rPr>
                        <a:t>092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61</a:t>
                      </a:r>
                      <a:r>
                        <a:rPr lang="en-US" sz="1300" kern="0" dirty="0">
                          <a:effectLst/>
                        </a:rPr>
                        <a:t>904</a:t>
                      </a:r>
                      <a:r>
                        <a:rPr lang="uk-UA" sz="1300" kern="0" dirty="0">
                          <a:effectLst/>
                        </a:rPr>
                        <a:t>,6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99</a:t>
                      </a:r>
                      <a:r>
                        <a:rPr lang="uk-UA" sz="1300" kern="0">
                          <a:effectLst/>
                        </a:rPr>
                        <a:t>,</a:t>
                      </a:r>
                      <a:r>
                        <a:rPr lang="en-US" sz="1300" kern="0">
                          <a:effectLst/>
                        </a:rPr>
                        <a:t>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533528779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-5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3106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61892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98.6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591145042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3</a:t>
                      </a:r>
                      <a:r>
                        <a:rPr lang="en-US" sz="1300" kern="0">
                          <a:effectLst/>
                        </a:rPr>
                        <a:t>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3113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 dirty="0">
                          <a:effectLst/>
                        </a:rPr>
                        <a:t>618</a:t>
                      </a:r>
                      <a:r>
                        <a:rPr lang="en-US" sz="1300" kern="0" dirty="0">
                          <a:effectLst/>
                        </a:rPr>
                        <a:t>87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98.2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3090483930"/>
                  </a:ext>
                </a:extLst>
              </a:tr>
              <a:tr h="5420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LA CORUNA BARCELONA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1300" kern="0">
                          <a:effectLst/>
                        </a:rPr>
                        <a:t>65000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5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>
                          <a:effectLst/>
                        </a:rPr>
                        <a:t>350</a:t>
                      </a:r>
                      <a:endParaRPr lang="uk-UA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3136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61872.1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300" kern="0" dirty="0">
                          <a:effectLst/>
                        </a:rPr>
                        <a:t>98</a:t>
                      </a:r>
                      <a:endParaRPr lang="uk-UA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13" marR="56713" marT="0" marB="0" anchor="ctr"/>
                </a:tc>
                <a:extLst>
                  <a:ext uri="{0D108BD9-81ED-4DB2-BD59-A6C34878D82A}">
                    <a16:rowId xmlns:a16="http://schemas.microsoft.com/office/drawing/2014/main" val="81881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30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: округлені кути 14">
            <a:extLst>
              <a:ext uri="{FF2B5EF4-FFF2-40B4-BE49-F238E27FC236}">
                <a16:creationId xmlns:a16="http://schemas.microsoft.com/office/drawing/2014/main" id="{11F167A1-FCD5-7070-728C-1C7D3F3390D2}"/>
              </a:ext>
            </a:extLst>
          </p:cNvPr>
          <p:cNvSpPr/>
          <p:nvPr/>
        </p:nvSpPr>
        <p:spPr>
          <a:xfrm>
            <a:off x="8990251" y="2441496"/>
            <a:ext cx="2743200" cy="26791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BA123-135D-5D10-C4B9-AFFC3FD2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384" y="108026"/>
            <a:ext cx="9179943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Висновки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318824-1C18-6003-0881-793367A0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" y="-49323"/>
            <a:ext cx="1350942" cy="1426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80A91E-572C-63A3-0C34-2371836DD2F0}"/>
              </a:ext>
            </a:extLst>
          </p:cNvPr>
          <p:cNvSpPr txBox="1"/>
          <p:nvPr/>
        </p:nvSpPr>
        <p:spPr>
          <a:xfrm>
            <a:off x="9295475" y="1027906"/>
            <a:ext cx="219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i="1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Репозиторій </a:t>
            </a:r>
            <a:r>
              <a:rPr lang="uk-UA" b="1" i="1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проєкту</a:t>
            </a:r>
            <a:endParaRPr lang="ru-RU" b="1" i="1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Стрілка: униз 17">
            <a:extLst>
              <a:ext uri="{FF2B5EF4-FFF2-40B4-BE49-F238E27FC236}">
                <a16:creationId xmlns:a16="http://schemas.microsoft.com/office/drawing/2014/main" id="{B55D2404-0A97-2CA7-C9D2-4D4147D2EEFF}"/>
              </a:ext>
            </a:extLst>
          </p:cNvPr>
          <p:cNvSpPr/>
          <p:nvPr/>
        </p:nvSpPr>
        <p:spPr>
          <a:xfrm>
            <a:off x="9612497" y="1776941"/>
            <a:ext cx="1630393" cy="448574"/>
          </a:xfrm>
          <a:prstGeom prst="downArrow">
            <a:avLst/>
          </a:prstGeom>
          <a:solidFill>
            <a:srgbClr val="F2B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Зображення, що містить візерунок, Графіка, піксель,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59258AB2-EF9B-0CBE-38CC-5789171A3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92" y="2578584"/>
            <a:ext cx="2386430" cy="238643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6F286F1-280E-54DC-48D4-7ED7F61A1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549" y="1351071"/>
            <a:ext cx="831691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Застосування програми для  різних наборів погодних даних показала що можна досягнути оптимізації витрат палива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Boeing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738 до 12% за рахунок врахування ISA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deviation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та динамічної зміни маси літака.</a:t>
            </a:r>
            <a:endParaRPr lang="uk-UA" altLang="uk-UA" sz="1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500" dirty="0">
                <a:latin typeface="Arial" panose="020B0604020202020204" pitchFamily="34" charset="0"/>
              </a:rPr>
              <a:t>Для набору досліджуваних значень о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птимальна висота польоту FL350 забезпечує мінімум витрати палива (наприклад, 2300 кг/год при масі 65 т), що підтверджує ефективність алгоритму</a:t>
            </a:r>
            <a:r>
              <a:rPr lang="uk-UA" altLang="uk-UA" sz="1500" dirty="0">
                <a:latin typeface="Arial" panose="020B0604020202020204" pitchFamily="34" charset="0"/>
              </a:rPr>
              <a:t> та співпадає з реальними режимами польоту </a:t>
            </a:r>
            <a:r>
              <a:rPr lang="uk-UA" altLang="uk-UA" sz="1500" dirty="0" err="1">
                <a:latin typeface="Arial" panose="020B0604020202020204" pitchFamily="34" charset="0"/>
              </a:rPr>
              <a:t>Boeing</a:t>
            </a:r>
            <a:r>
              <a:rPr lang="uk-UA" altLang="uk-UA" sz="1500" dirty="0">
                <a:latin typeface="Arial" panose="020B0604020202020204" pitchFamily="34" charset="0"/>
              </a:rPr>
              <a:t> 738 в межах похибки.</a:t>
            </a:r>
            <a:r>
              <a:rPr lang="en-US" altLang="uk-UA" sz="1500" dirty="0">
                <a:latin typeface="Arial" panose="020B0604020202020204" pitchFamily="34" charset="0"/>
              </a:rPr>
              <a:t> </a:t>
            </a:r>
            <a:endParaRPr kumimoji="0" lang="en-US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Інтуїтивний інтерфейс на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виявився ключовим для зручності використання</a:t>
            </a:r>
            <a:r>
              <a:rPr lang="en-US" altLang="uk-UA" sz="15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Лінійна інтерполяція, попри ефективність, має обмеження: вона припускає лінійну залежність між даними, що призводить до похибок при значних відхиленнях 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ISA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(що на практиці практично не спостерігаються)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або різких змінах маси літака, особливо на великих висотах (наприклад, 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41</a:t>
            </a:r>
            <a:r>
              <a:rPr kumimoji="0" lang="en-US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0), 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 аеродинамічні ефекти стають нелінійними. Заміною може бути квадратична інтерполяція, яка враховує вищі порядки </a:t>
            </a:r>
            <a:r>
              <a:rPr kumimoji="0" lang="uk-UA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залежностей</a:t>
            </a:r>
            <a:r>
              <a:rPr kumimoji="0" lang="uk-UA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і точніше моделює складніші умови польоту (на практиці майже не використовується). </a:t>
            </a:r>
            <a:endParaRPr kumimoji="0" lang="en-US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uk-UA" sz="1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Цей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проект став для мене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справжнім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викликом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поєднавши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знайомство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основами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аеродинаміки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програмування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та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елементи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аналізу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даних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і зародила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зацікавленість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до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подальших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досліджень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сфері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автоматизації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авіаційних</a:t>
            </a:r>
            <a:r>
              <a:rPr kumimoji="0" lang="ru-RU" altLang="uk-UA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розрахунків</a:t>
            </a:r>
            <a:endParaRPr kumimoji="0" lang="uk-UA" altLang="uk-U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9DC1-2922-855C-D75C-E05E7D94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34" y="146993"/>
            <a:ext cx="8660921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Мета, об’єкт, предмет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C8B5D94-33DC-7D91-7EB0-C841C32F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uk-UA" b="1" dirty="0">
                <a:effectLst/>
              </a:rPr>
              <a:t>Мета</a:t>
            </a:r>
            <a:r>
              <a:rPr lang="uk-UA" dirty="0">
                <a:effectLst/>
              </a:rPr>
              <a:t>: Розробка програмного забезпечення для автоматизованого розрахунку оптимальної висоти польоту літака </a:t>
            </a:r>
            <a:r>
              <a:rPr lang="en-US" dirty="0">
                <a:effectLst/>
              </a:rPr>
              <a:t>Boeing 73</a:t>
            </a:r>
            <a:r>
              <a:rPr lang="uk-UA" dirty="0">
                <a:effectLst/>
              </a:rPr>
              <a:t>8</a:t>
            </a:r>
            <a:r>
              <a:rPr lang="en-US" dirty="0">
                <a:effectLst/>
              </a:rPr>
              <a:t> </a:t>
            </a:r>
            <a:r>
              <a:rPr lang="uk-UA" dirty="0">
                <a:effectLst/>
              </a:rPr>
              <a:t>з урахуванням відхилень від міжнародної стандартної атмосфери (</a:t>
            </a:r>
            <a:r>
              <a:rPr lang="en-US" dirty="0">
                <a:effectLst/>
              </a:rPr>
              <a:t>ISA deviation), </a:t>
            </a:r>
            <a:r>
              <a:rPr lang="uk-UA" dirty="0">
                <a:effectLst/>
              </a:rPr>
              <a:t>маси літака та характеристик маршруту, спрямованого на мінімізацію витрат палива та підвищення ефективності польотів.</a:t>
            </a:r>
          </a:p>
          <a:p>
            <a:pPr>
              <a:buNone/>
            </a:pPr>
            <a:r>
              <a:rPr lang="uk-UA" b="1" dirty="0">
                <a:effectLst/>
              </a:rPr>
              <a:t>Об’єкт</a:t>
            </a:r>
            <a:r>
              <a:rPr lang="uk-UA" dirty="0">
                <a:effectLst/>
              </a:rPr>
              <a:t>: Процес набору висоти та крейсерського польоту літака </a:t>
            </a:r>
            <a:r>
              <a:rPr lang="en-US" dirty="0">
                <a:effectLst/>
              </a:rPr>
              <a:t>Boeing 738 </a:t>
            </a:r>
            <a:r>
              <a:rPr lang="uk-UA" dirty="0">
                <a:effectLst/>
              </a:rPr>
              <a:t>в умовах змінних атмосферних параметрів.</a:t>
            </a:r>
          </a:p>
          <a:p>
            <a:r>
              <a:rPr lang="uk-UA" b="1" dirty="0">
                <a:effectLst/>
              </a:rPr>
              <a:t>Предмет</a:t>
            </a:r>
            <a:r>
              <a:rPr lang="uk-UA" dirty="0">
                <a:effectLst/>
              </a:rPr>
              <a:t>: Математичні моделі, алгоритми лінійної інтерполяції та програмна реалізація для визначення оптимальної висоти польоту з урахуванням </a:t>
            </a:r>
            <a:r>
              <a:rPr lang="en-US" dirty="0">
                <a:effectLst/>
              </a:rPr>
              <a:t>ISA deviation, </a:t>
            </a:r>
            <a:r>
              <a:rPr lang="uk-UA" dirty="0">
                <a:effectLst/>
              </a:rPr>
              <a:t>маси літака та маршруту.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52036-7F81-4286-A88D-A74C8C7D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35731-7B94-ACA6-FAFE-B17B8E83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17" y="146993"/>
            <a:ext cx="9343844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Основні технології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8DFDB-1D18-5736-C30E-853DDDB8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A0E63CD-750D-A615-0656-8D69B32C8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834" y="1463511"/>
            <a:ext cx="11057626" cy="18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Мова програмування</a:t>
            </a:r>
            <a:r>
              <a:rPr lang="uk-UA" sz="2000" dirty="0"/>
              <a:t>: </a:t>
            </a:r>
            <a:r>
              <a:rPr lang="en-US" sz="2000" dirty="0"/>
              <a:t>Python </a:t>
            </a:r>
            <a:endParaRPr lang="uk-UA" sz="20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Бібліотеки</a:t>
            </a:r>
            <a:r>
              <a:rPr lang="uk-UA" sz="2000" dirty="0"/>
              <a:t>: </a:t>
            </a:r>
            <a:r>
              <a:rPr lang="en-US" sz="2000" b="1" dirty="0"/>
              <a:t>NumPy, </a:t>
            </a:r>
            <a:r>
              <a:rPr lang="en-US" sz="2000" b="1" dirty="0" err="1"/>
              <a:t>Tkinter</a:t>
            </a:r>
            <a:r>
              <a:rPr lang="en-US" sz="2000" b="1" dirty="0"/>
              <a:t> , Matplotlib, Pillow 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sz="2000" b="1" dirty="0"/>
              <a:t>Методика розрахунків</a:t>
            </a:r>
            <a:r>
              <a:rPr lang="uk-UA" sz="2000" dirty="0"/>
              <a:t>:</a:t>
            </a:r>
            <a:r>
              <a:rPr lang="en-US" sz="2000" dirty="0"/>
              <a:t> </a:t>
            </a:r>
            <a:r>
              <a:rPr lang="uk-UA" sz="2000" b="1" dirty="0"/>
              <a:t>Лінійна інтерполяція</a:t>
            </a:r>
            <a:r>
              <a:rPr lang="en-US" sz="2000" b="1" dirty="0"/>
              <a:t>,</a:t>
            </a:r>
            <a:r>
              <a:rPr lang="uk-UA" sz="2000" b="1" dirty="0"/>
              <a:t> Оптимізація висоти</a:t>
            </a:r>
            <a:endParaRPr lang="en-US" sz="2000" b="1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Програми</a:t>
            </a:r>
            <a:r>
              <a:rPr kumimoji="0" lang="en-US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qgis</a:t>
            </a:r>
            <a:r>
              <a:rPr kumimoji="0" lang="en-US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pycharm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F3F5CA-57DD-52B8-EFD9-6E9B8086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22" y="3614146"/>
            <a:ext cx="2450225" cy="1291809"/>
          </a:xfrm>
          <a:prstGeom prst="rect">
            <a:avLst/>
          </a:prstGeom>
        </p:spPr>
      </p:pic>
      <p:pic>
        <p:nvPicPr>
          <p:cNvPr id="3074" name="Picture 2" descr="What is Python Coding? | Juni Learning">
            <a:extLst>
              <a:ext uri="{FF2B5EF4-FFF2-40B4-BE49-F238E27FC236}">
                <a16:creationId xmlns:a16="http://schemas.microsoft.com/office/drawing/2014/main" id="{2C62F2C3-95CB-95DE-000C-6597550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93" y="3623269"/>
            <a:ext cx="1285343" cy="128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plotlib - Python Library - Studyopedia">
            <a:extLst>
              <a:ext uri="{FF2B5EF4-FFF2-40B4-BE49-F238E27FC236}">
                <a16:creationId xmlns:a16="http://schemas.microsoft.com/office/drawing/2014/main" id="{E47CDA27-8ED5-EC67-A6FF-E429D8C5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33" y="3623269"/>
            <a:ext cx="2351250" cy="13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 Programming with Python Tkinter | by Pramodani Jayakodi | Medium">
            <a:extLst>
              <a:ext uri="{FF2B5EF4-FFF2-40B4-BE49-F238E27FC236}">
                <a16:creationId xmlns:a16="http://schemas.microsoft.com/office/drawing/2014/main" id="{176D0BE4-2573-3C88-262B-7F411ACE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69" y="3625928"/>
            <a:ext cx="2167339" cy="13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Charm IDE Logo Sticker&quot; Poster for Sale by burakgulnar | Redbubble">
            <a:extLst>
              <a:ext uri="{FF2B5EF4-FFF2-40B4-BE49-F238E27FC236}">
                <a16:creationId xmlns:a16="http://schemas.microsoft.com/office/drawing/2014/main" id="{0CB31C20-A15A-C25F-D52E-4E3F59BC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066" y="3625928"/>
            <a:ext cx="1303591" cy="13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37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73E5C-534D-FD32-02E1-4F11283F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4D013-EF14-651C-B9F8-E1239A5C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61" y="208804"/>
            <a:ext cx="9343844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Обрахунки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D7DBD-1285-F383-22FD-09EB769B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D971724-BF33-C773-7E0D-BA0AAA002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34367"/>
            <a:ext cx="11057626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 оптимізації витрат палива літака 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Boeing 738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шляхом вибору оптимальної висоти польоту з урахуванням відхилень від стандартної атмосфери (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ISA)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було реалізовано: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uk-UA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Лінійна</a:t>
            </a:r>
            <a:r>
              <a:rPr kumimoji="0" lang="ru-RU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uk-UA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інтерполяція</a:t>
            </a:r>
            <a:r>
              <a:rPr kumimoji="0" lang="ru-RU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за 3 параметрами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Маса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Висота (</a:t>
            </a:r>
            <a:r>
              <a:rPr kumimoji="0" lang="en-US" altLang="uk-UA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FL), ISA deviation.</a:t>
            </a:r>
            <a:endParaRPr kumimoji="0" lang="ru-RU" altLang="uk-UA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Алгоритм ітеративного перебору висот для визначення оптимального рівня польоту.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Лінійну інтерполяцію для адаптації даних характеристик літака до змінних умов.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Графічний інтерфейс користувача (на базі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для введення даних і відображення результатів.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Базу даних з координатами повітряних трас, навігаційних точок і аеропортів для точного моделювання маршрутів. 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uk-UA" sz="1800" dirty="0">
                <a:latin typeface="Arial" panose="020B0604020202020204" pitchFamily="34" charset="0"/>
              </a:rPr>
              <a:t>Виведення р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езультатів розрахунків (оптимальна висота, витрата палива, час польоту). </a:t>
            </a:r>
          </a:p>
        </p:txBody>
      </p:sp>
    </p:spTree>
    <p:extLst>
      <p:ext uri="{BB962C8B-B14F-4D97-AF65-F5344CB8AC3E}">
        <p14:creationId xmlns:p14="http://schemas.microsoft.com/office/powerpoint/2010/main" val="347510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79740-9866-DDB6-C3A4-2DB3699B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34" y="146993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Тропопауза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вплив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ISA</a:t>
            </a:r>
            <a:endParaRPr lang="uk-UA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36676BD-AE99-0A9A-4409-AE3FF7910D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834" y="1573512"/>
            <a:ext cx="9720532" cy="386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ts val="2143"/>
              </a:lnSpc>
              <a:spcAft>
                <a:spcPts val="1029"/>
              </a:spcAft>
              <a:buNone/>
            </a:pP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Тропопауза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шар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атмосфери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висоті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від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8 до 18 км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(250fl – 600fl)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де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припиняється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зниження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висотою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 стандартною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моделлю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атмосфери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(ISA):</a:t>
            </a:r>
          </a:p>
          <a:p>
            <a:pPr marL="0" indent="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Градієнт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становить </a:t>
            </a: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-6.5°C на </a:t>
            </a:r>
            <a:r>
              <a:rPr lang="ru-RU" sz="1600" b="1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кілометр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до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тропопаузи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приблизно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11 км, де температура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сягає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-56.5°C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Температура </a:t>
            </a:r>
            <a:r>
              <a:rPr lang="ru-RU" sz="1600" b="0" i="0" dirty="0" err="1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розраховується</a:t>
            </a:r>
            <a: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за формулою: 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ISA</a:t>
            </a:r>
            <a: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​+</a:t>
            </a:r>
            <a:r>
              <a:rPr lang="el-GR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uk-UA" sz="1600" b="0" i="1" dirty="0">
              <a:solidFill>
                <a:srgbClr val="F8FA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uk-UA" sz="1600" b="0" i="1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1600" b="1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Вище тропопаузи</a:t>
            </a:r>
            <a:r>
              <a:rPr lang="uk-UA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температура залишається стабільною, що впливає на аеродинамічні характеристики літаків та витрату палива.</a:t>
            </a:r>
          </a:p>
          <a:p>
            <a:pPr marL="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ru-RU" sz="16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600" b="0" i="0" dirty="0">
              <a:solidFill>
                <a:srgbClr val="F8FA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B28477-6280-8F5C-9FD1-CFA1F1FA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9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0CE0912-BB77-D750-B92F-53EDD5FB67E3}"/>
              </a:ext>
            </a:extLst>
          </p:cNvPr>
          <p:cNvSpPr txBox="1">
            <a:spLocks/>
          </p:cNvSpPr>
          <p:nvPr/>
        </p:nvSpPr>
        <p:spPr>
          <a:xfrm>
            <a:off x="1445834" y="4350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Аеропорти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процедури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SID/STAR</a:t>
            </a:r>
            <a:endParaRPr lang="uk-U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658DFE7-47E5-1238-836E-3D32C626E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0475" y="1452861"/>
            <a:ext cx="1067095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2000" dirty="0">
                <a:latin typeface="Arial" panose="020B0604020202020204" pitchFamily="34" charset="0"/>
              </a:rPr>
              <a:t>Термінатори — спеціальні точки для /виходу з </a:t>
            </a:r>
            <a:r>
              <a:rPr lang="uk-UA" altLang="uk-UA" sz="2000" dirty="0" err="1">
                <a:latin typeface="Arial" panose="020B0604020202020204" pitchFamily="34" charset="0"/>
              </a:rPr>
              <a:t>аервеїв</a:t>
            </a:r>
            <a:r>
              <a:rPr lang="uk-UA" altLang="uk-UA" sz="2000" dirty="0">
                <a:latin typeface="Arial" panose="020B0604020202020204" pitchFamily="34" charset="0"/>
              </a:rPr>
              <a:t>, не довільні.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2000" dirty="0">
                <a:latin typeface="Arial" panose="020B0604020202020204" pitchFamily="34" charset="0"/>
              </a:rPr>
              <a:t>Приклад: LEBL SID через точку LOTOS входу до </a:t>
            </a:r>
            <a:r>
              <a:rPr lang="uk-UA" altLang="uk-UA" sz="2000" dirty="0" err="1">
                <a:latin typeface="Arial" panose="020B0604020202020204" pitchFamily="34" charset="0"/>
              </a:rPr>
              <a:t>аервею</a:t>
            </a:r>
            <a:r>
              <a:rPr lang="uk-UA" altLang="uk-UA" sz="2000" dirty="0">
                <a:latin typeface="Arial" panose="020B0604020202020204" pitchFamily="34" charset="0"/>
              </a:rPr>
              <a:t>, LEGA STAR через VIBAS.</a:t>
            </a:r>
            <a:b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SID (Standard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Departure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Процедура зльоту, ламана траєкторія в 3D від аеропорту до термінатор.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 (Standard Terminal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Arrival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</a:t>
            </a:r>
            <a:r>
              <a:rPr kumimoji="0" lang="uk-UA" altLang="uk-UA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Процедура заходу на посадку, з’єднує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аервеї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аеропортом через термінатор.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uk-UA" sz="2000" dirty="0">
                <a:latin typeface="Arial" panose="020B0604020202020204" pitchFamily="34" charset="0"/>
              </a:rPr>
              <a:t>Way points, airways,</a:t>
            </a:r>
            <a:r>
              <a:rPr lang="uk-UA" altLang="uk-UA" sz="2000" dirty="0">
                <a:latin typeface="Arial" panose="020B0604020202020204" pitchFamily="34" charset="0"/>
              </a:rPr>
              <a:t> </a:t>
            </a:r>
            <a:r>
              <a:rPr lang="en-US" altLang="uk-UA" sz="2000" dirty="0" err="1">
                <a:latin typeface="Arial" panose="020B0604020202020204" pitchFamily="34" charset="0"/>
              </a:rPr>
              <a:t>sidm</a:t>
            </a:r>
            <a:r>
              <a:rPr lang="en-US" altLang="uk-UA" sz="2000" dirty="0">
                <a:latin typeface="Arial" panose="020B0604020202020204" pitchFamily="34" charset="0"/>
              </a:rPr>
              <a:t> star, terminator airports </a:t>
            </a:r>
            <a:r>
              <a:rPr lang="uk-UA" altLang="uk-UA" sz="2000" dirty="0">
                <a:latin typeface="Arial" panose="020B0604020202020204" pitchFamily="34" charset="0"/>
              </a:rPr>
              <a:t>з них складається граф в якому ми </a:t>
            </a:r>
            <a:r>
              <a:rPr lang="uk-UA" altLang="uk-UA" sz="2000" dirty="0" err="1">
                <a:latin typeface="Arial" panose="020B0604020202020204" pitchFamily="34" charset="0"/>
              </a:rPr>
              <a:t>обчислюєм</a:t>
            </a:r>
            <a:r>
              <a:rPr lang="uk-UA" altLang="uk-UA" sz="2000" dirty="0">
                <a:latin typeface="Arial" panose="020B0604020202020204" pitchFamily="34" charset="0"/>
              </a:rPr>
              <a:t> параметри маршрут……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2A4335-9F5F-9462-6B05-DB95C313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2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0758-357F-59F8-5E6D-C3C8E5EC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40" y="146993"/>
            <a:ext cx="9171317" cy="1325563"/>
          </a:xfrm>
        </p:spPr>
        <p:txBody>
          <a:bodyPr/>
          <a:lstStyle/>
          <a:p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uk-UA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проєкту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3ED64A-FCD0-8C62-7BCF-7AD96D44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3C89CDE-6AE7-8F78-E93A-FE975125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2" r="2946"/>
          <a:stretch>
            <a:fillRect/>
          </a:stretch>
        </p:blipFill>
        <p:spPr>
          <a:xfrm>
            <a:off x="12404" y="2015822"/>
            <a:ext cx="12179596" cy="29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FAA872B-8BB6-F883-5A43-65213649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033" y="1384360"/>
            <a:ext cx="9480790" cy="4744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effectLst/>
              </a:rPr>
              <a:t>ISA </a:t>
            </a:r>
            <a:r>
              <a:rPr lang="uk-UA" sz="1800" dirty="0">
                <a:effectLst/>
              </a:rPr>
              <a:t>файли (</a:t>
            </a:r>
            <a:r>
              <a:rPr lang="en-US" sz="1800" dirty="0">
                <a:effectLst/>
              </a:rPr>
              <a:t>boeing-738-climb.json, boeing-738-cruise.json, boeing-738-descent.json) </a:t>
            </a:r>
            <a:r>
              <a:rPr lang="uk-UA" sz="1800" dirty="0">
                <a:effectLst/>
              </a:rPr>
              <a:t>містять характеристики продуктивності </a:t>
            </a:r>
            <a:r>
              <a:rPr lang="en-US" sz="1800" dirty="0">
                <a:effectLst/>
              </a:rPr>
              <a:t>Boeing 738.</a:t>
            </a:r>
            <a:endParaRPr lang="uk-UA" sz="1800" dirty="0">
              <a:effectLst/>
            </a:endParaRPr>
          </a:p>
          <a:p>
            <a:pPr marL="0" indent="0">
              <a:buNone/>
            </a:pPr>
            <a:r>
              <a:rPr lang="ru-RU" sz="1800" dirty="0" err="1">
                <a:effectLst/>
              </a:rPr>
              <a:t>Включають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дані</a:t>
            </a:r>
            <a:r>
              <a:rPr lang="ru-RU" sz="1800" dirty="0">
                <a:effectLst/>
              </a:rPr>
              <a:t> про </a:t>
            </a:r>
            <a:r>
              <a:rPr lang="ru-RU" sz="1800" dirty="0" err="1">
                <a:effectLst/>
              </a:rPr>
              <a:t>витрату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палива</a:t>
            </a:r>
            <a:r>
              <a:rPr lang="ru-RU" sz="1800" dirty="0">
                <a:effectLst/>
              </a:rPr>
              <a:t>, TAS, IAS для </a:t>
            </a:r>
            <a:r>
              <a:rPr lang="ru-RU" sz="1800" dirty="0" err="1">
                <a:effectLst/>
              </a:rPr>
              <a:t>різних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висот</a:t>
            </a:r>
            <a:r>
              <a:rPr lang="ru-RU" sz="1800" dirty="0">
                <a:effectLst/>
              </a:rPr>
              <a:t>, </a:t>
            </a:r>
            <a:r>
              <a:rPr lang="ru-RU" sz="1800" dirty="0" err="1">
                <a:effectLst/>
              </a:rPr>
              <a:t>мас</a:t>
            </a:r>
            <a:r>
              <a:rPr lang="ru-RU" sz="1800" dirty="0">
                <a:effectLst/>
              </a:rPr>
              <a:t> і </a:t>
            </a:r>
            <a:r>
              <a:rPr lang="ru-RU" sz="1800" dirty="0" err="1">
                <a:effectLst/>
              </a:rPr>
              <a:t>відхилень</a:t>
            </a:r>
            <a:r>
              <a:rPr lang="ru-RU" sz="1800" dirty="0">
                <a:effectLst/>
              </a:rPr>
              <a:t> ISA.</a:t>
            </a:r>
          </a:p>
          <a:p>
            <a:pPr marL="0" indent="0">
              <a:buNone/>
            </a:pPr>
            <a:r>
              <a:rPr lang="uk-UA" sz="1800" dirty="0">
                <a:effectLst/>
              </a:rPr>
              <a:t>Приклад структури: { "</a:t>
            </a:r>
            <a:r>
              <a:rPr lang="en-US" sz="1800" dirty="0">
                <a:effectLst/>
              </a:rPr>
              <a:t>mass": { "ISA": { "</a:t>
            </a:r>
            <a:r>
              <a:rPr lang="en-US" sz="1800" dirty="0" err="1">
                <a:effectLst/>
              </a:rPr>
              <a:t>fl</a:t>
            </a:r>
            <a:r>
              <a:rPr lang="en-US" sz="1800" dirty="0">
                <a:effectLst/>
              </a:rPr>
              <a:t>": { "fuel": ..., "</a:t>
            </a:r>
            <a:r>
              <a:rPr lang="en-US" sz="1800" dirty="0" err="1">
                <a:effectLst/>
              </a:rPr>
              <a:t>tas</a:t>
            </a:r>
            <a:r>
              <a:rPr lang="en-US" sz="1800" dirty="0">
                <a:effectLst/>
              </a:rPr>
              <a:t>": ..., "time": ... } } }.</a:t>
            </a:r>
          </a:p>
          <a:p>
            <a:pPr marL="0" indent="0">
              <a:buNone/>
            </a:pPr>
            <a:r>
              <a:rPr lang="ru-RU" sz="1800" dirty="0" err="1">
                <a:effectLst/>
              </a:rPr>
              <a:t>Використовуються</a:t>
            </a:r>
            <a:r>
              <a:rPr lang="ru-RU" sz="1800" dirty="0">
                <a:effectLst/>
              </a:rPr>
              <a:t> для </a:t>
            </a:r>
            <a:r>
              <a:rPr lang="ru-RU" sz="1800" dirty="0" err="1">
                <a:effectLst/>
              </a:rPr>
              <a:t>лінійної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інтерполяції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параметрів</a:t>
            </a:r>
            <a:r>
              <a:rPr lang="ru-RU" sz="1800" dirty="0">
                <a:effectLst/>
              </a:rPr>
              <a:t> у </a:t>
            </a:r>
            <a:r>
              <a:rPr lang="ru-RU" sz="1800" dirty="0" err="1">
                <a:effectLst/>
              </a:rPr>
              <a:t>реальних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умовах</a:t>
            </a:r>
            <a:r>
              <a:rPr lang="ru-RU" sz="1800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"65000": {</a:t>
            </a:r>
            <a:r>
              <a:rPr lang="uk-UA" sz="1800" dirty="0">
                <a:effectLst/>
              </a:rPr>
              <a:t> ----</a:t>
            </a:r>
            <a:r>
              <a:rPr lang="en-US" sz="1800" dirty="0">
                <a:effectLst/>
              </a:rPr>
              <a:t>mass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"0": [ --- isa 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  { "</a:t>
            </a:r>
            <a:r>
              <a:rPr lang="en-US" sz="1800" dirty="0" err="1">
                <a:effectLst/>
              </a:rPr>
              <a:t>fl</a:t>
            </a:r>
            <a:r>
              <a:rPr lang="en-US" sz="1800" dirty="0">
                <a:effectLst/>
              </a:rPr>
              <a:t>": "300", "fuel": 1000, "</a:t>
            </a:r>
            <a:r>
              <a:rPr lang="en-US" sz="1800" dirty="0" err="1">
                <a:effectLst/>
              </a:rPr>
              <a:t>tas</a:t>
            </a:r>
            <a:r>
              <a:rPr lang="en-US" sz="1800" dirty="0">
                <a:effectLst/>
              </a:rPr>
              <a:t>": 460, "time": 10 },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  { "</a:t>
            </a:r>
            <a:r>
              <a:rPr lang="en-US" sz="1800" dirty="0" err="1">
                <a:effectLst/>
              </a:rPr>
              <a:t>fl</a:t>
            </a:r>
            <a:r>
              <a:rPr lang="en-US" sz="1800" dirty="0">
                <a:effectLst/>
              </a:rPr>
              <a:t>": "320", "fuel": 950, "</a:t>
            </a:r>
            <a:r>
              <a:rPr lang="en-US" sz="1800" dirty="0" err="1">
                <a:effectLst/>
              </a:rPr>
              <a:t>tas</a:t>
            </a:r>
            <a:r>
              <a:rPr lang="en-US" sz="1800" dirty="0">
                <a:effectLst/>
              </a:rPr>
              <a:t>": 465, "time": 9.5 }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}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FE68050-9865-CC95-5C25-845349E854B0}"/>
              </a:ext>
            </a:extLst>
          </p:cNvPr>
          <p:cNvSpPr txBox="1">
            <a:spLocks/>
          </p:cNvSpPr>
          <p:nvPr/>
        </p:nvSpPr>
        <p:spPr>
          <a:xfrm>
            <a:off x="1630033" y="270514"/>
            <a:ext cx="9171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даних</a:t>
            </a:r>
            <a: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ISA для </a:t>
            </a:r>
            <a:r>
              <a:rPr lang="ru-RU" dirty="0" err="1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моделювання</a:t>
            </a:r>
            <a:br>
              <a:rPr lang="ru-RU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E16D4-7B40-04B5-3CAD-B56A566B7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2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B9DB3F2-3472-B800-F83E-872A3E4DCBCD}"/>
              </a:ext>
            </a:extLst>
          </p:cNvPr>
          <p:cNvSpPr txBox="1">
            <a:spLocks/>
          </p:cNvSpPr>
          <p:nvPr/>
        </p:nvSpPr>
        <p:spPr>
          <a:xfrm>
            <a:off x="1761017" y="292100"/>
            <a:ext cx="9171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Режими польоту: Climb, Cruise, Descent</a:t>
            </a:r>
            <a:r>
              <a:rPr lang="uk-UA" dirty="0">
                <a:solidFill>
                  <a:srgbClr val="F2B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>
              <a:solidFill>
                <a:srgbClr val="F2B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9C9A7A-2E2D-6EC3-65CF-7C36EA723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61017" y="1472556"/>
            <a:ext cx="997480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Політ поділяється на три режими: набір висоти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Climb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крейсерський політ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Cruise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зниження (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Climb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Висока витрата палива (наприклад, 3000 кг/год на FL100 при масі 65 т).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Cruise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uk-UA" altLang="uk-UA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Найекономічніший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режим (наприклад, 2400 кг/год на FL390).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Descent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Найнижча витрата (наприклад, 800 кг/год на FL100).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Вплив маси та ISA відхилень змінює витрату в кожному режимі.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351AD0-ACBD-A989-22E0-6F97B0BC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46037"/>
            <a:ext cx="1350942" cy="14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687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ія1" id="{60013B40-3F02-4836-AA01-A3795C1D5099}" vid="{F232E6CE-37CA-4AE4-B45F-9761480992F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Template_CRCT_dark 1</Template>
  <TotalTime>1499</TotalTime>
  <Words>1076</Words>
  <Application>Microsoft Office PowerPoint</Application>
  <PresentationFormat>Широкий екран</PresentationFormat>
  <Paragraphs>154</Paragraphs>
  <Slides>15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Тема Office</vt:lpstr>
      <vt:lpstr>Компʼютерний розрахунок процесу набору висоти літаком з врахуванням ISA deviation</vt:lpstr>
      <vt:lpstr>Мета, об’єкт, предмет</vt:lpstr>
      <vt:lpstr>Основні технології</vt:lpstr>
      <vt:lpstr>Обрахунки</vt:lpstr>
      <vt:lpstr>Тропопауза та вплив на ISA</vt:lpstr>
      <vt:lpstr>Презентація PowerPoint</vt:lpstr>
      <vt:lpstr>Структура проєкту</vt:lpstr>
      <vt:lpstr>Презентація PowerPoint</vt:lpstr>
      <vt:lpstr>Презентація PowerPoint</vt:lpstr>
      <vt:lpstr>Навігаційні точки та аервеї</vt:lpstr>
      <vt:lpstr>Маршрути які задані в програмі по замовчуванню</vt:lpstr>
      <vt:lpstr>Візуалізація програми </vt:lpstr>
      <vt:lpstr>Презентація PowerPoint</vt:lpstr>
      <vt:lpstr>Презентація PowerPoint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Play And</dc:creator>
  <cp:lastModifiedBy>Play And</cp:lastModifiedBy>
  <cp:revision>95</cp:revision>
  <dcterms:created xsi:type="dcterms:W3CDTF">2025-05-31T15:04:51Z</dcterms:created>
  <dcterms:modified xsi:type="dcterms:W3CDTF">2025-06-07T09:16:05Z</dcterms:modified>
</cp:coreProperties>
</file>